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unito" panose="020B060402020202020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2" y="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853d88e6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853d88e6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853d88e6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853d88e6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853d88e6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853d88e6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86f94d9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86f94d9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86f94d9d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86f94d9d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853d88e6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853d88e6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853d88e6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853d88e6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86f94d9d9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86f94d9d9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853d88e6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853d88e6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rocks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883e4077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883e4077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86f94d9d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86f94d9d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Been working with Grant Hermann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Bi-weekly meetings on the phone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semester will be working with Thanh Nguyen and Zach Porter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Burns and McDonnell: client and advisor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Consulting firm: many specs given to us by client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consulting?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Providing design phase services for cyclone substation -- interconnection for a new wind farm being built in the area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Physical construction is contracted out.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86f94d9d9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86f94d9d9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50"/>
              <a:t> </a:t>
            </a:r>
            <a:r>
              <a:rPr lang="en" sz="1200"/>
              <a:t>Protection of an exposed object by a single lightning mast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86f94d9d9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86f94d9d9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 Protection of an exposed object by two lightning masts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853d88e6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853d88e6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86f94d9d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86f94d9d9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883e407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883e4077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53d88e6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53d88e6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853d88e6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853d88e6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853d88e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853d88e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853d88e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853d88e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how we preliminarily came up with the layout for the substation and how we proceeded to design the substation afterwards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6f94d9d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86f94d9d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how our project is unique and we have already completed part of the design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86f94d9d9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86f94d9d9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 of old substation versus new substation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853d88e6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853d88e6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853d88e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853d88e6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 to BMcD’s Scope of Services document, Refer to IEEE documents that are or will be used 998, 485, 80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853d88e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853d88e6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of US electrical energy consuption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of old vs new substation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Federal energy regulatory commision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American Energy Reliability Corporation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38675" y="783575"/>
            <a:ext cx="8520600" cy="23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sdmay19-17: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Burns and McDonnell Substation Design</a:t>
            </a:r>
            <a:endParaRPr sz="48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38675" y="2998650"/>
            <a:ext cx="85206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 Kelly, Connor Mislivec, Jake Heiller, Rebecca Franzen,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Wilson Pietruszewski, Riley O’Donnell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Risks and Mitigation</a:t>
            </a:r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Potential Electric Shock due to Fault Current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Grounding System designed to provide safe environment to those within the vicinity of the substation.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Lightning Protection Design to provide protective layer over major equipment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Faulty testing software</a:t>
            </a:r>
            <a:endParaRPr/>
          </a:p>
        </p:txBody>
      </p:sp>
      <p:pic>
        <p:nvPicPr>
          <p:cNvPr id="218" name="Google Shape;2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63" y="2782143"/>
            <a:ext cx="2491075" cy="16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Estimate</a:t>
            </a:r>
            <a:endParaRPr/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925" y="811250"/>
            <a:ext cx="4098701" cy="366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>
            <a:spLocks noGrp="1"/>
          </p:cNvSpPr>
          <p:nvPr>
            <p:ph type="title"/>
          </p:nvPr>
        </p:nvSpPr>
        <p:spPr>
          <a:xfrm>
            <a:off x="463125" y="451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Schedule: Semester 1</a:t>
            </a:r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body" idx="1"/>
          </p:nvPr>
        </p:nvSpPr>
        <p:spPr>
          <a:xfrm>
            <a:off x="6181300" y="1167625"/>
            <a:ext cx="278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 deliverables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Grounding design- November 2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Lightning Protection Design- November 2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Physical Design- November 30</a:t>
            </a:r>
            <a:endParaRPr/>
          </a:p>
        </p:txBody>
      </p:sp>
      <p:pic>
        <p:nvPicPr>
          <p:cNvPr id="231" name="Google Shape;2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75" y="1167625"/>
            <a:ext cx="6177882" cy="3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type="title"/>
          </p:nvPr>
        </p:nvSpPr>
        <p:spPr>
          <a:xfrm>
            <a:off x="296475" y="373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Schedule: Semester 2</a:t>
            </a:r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body" idx="1"/>
          </p:nvPr>
        </p:nvSpPr>
        <p:spPr>
          <a:xfrm>
            <a:off x="6400975" y="1199525"/>
            <a:ext cx="237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 deliverables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AC/DC Studies- March 1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Controls and NIA- April 12</a:t>
            </a:r>
            <a:endParaRPr/>
          </a:p>
        </p:txBody>
      </p:sp>
      <p:pic>
        <p:nvPicPr>
          <p:cNvPr id="238" name="Google Shape;2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75" y="1199525"/>
            <a:ext cx="6084676" cy="36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 Description</a:t>
            </a:r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body" idx="1"/>
          </p:nvPr>
        </p:nvSpPr>
        <p:spPr>
          <a:xfrm>
            <a:off x="819150" y="14688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Communications systems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Service Centers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Centers for Data Aggregation and Grid power control</a:t>
            </a:r>
            <a:endParaRPr/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275" y="2304900"/>
            <a:ext cx="4312300" cy="21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>
            <a:spLocks noGrp="1"/>
          </p:cNvSpPr>
          <p:nvPr>
            <p:ph type="title"/>
          </p:nvPr>
        </p:nvSpPr>
        <p:spPr>
          <a:xfrm>
            <a:off x="494875" y="448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Decomposition</a:t>
            </a:r>
            <a:endParaRPr/>
          </a:p>
        </p:txBody>
      </p:sp>
      <p:sp>
        <p:nvSpPr>
          <p:cNvPr id="251" name="Google Shape;251;p27"/>
          <p:cNvSpPr txBox="1">
            <a:spLocks noGrp="1"/>
          </p:cNvSpPr>
          <p:nvPr>
            <p:ph type="body" idx="1"/>
          </p:nvPr>
        </p:nvSpPr>
        <p:spPr>
          <a:xfrm>
            <a:off x="494875" y="1330950"/>
            <a:ext cx="3793500" cy="12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Physical Design Package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Grounding System Design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Lightning Protection Design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Physical Design Drawings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52" name="Google Shape;252;p27"/>
          <p:cNvSpPr txBox="1"/>
          <p:nvPr/>
        </p:nvSpPr>
        <p:spPr>
          <a:xfrm>
            <a:off x="494875" y="2685325"/>
            <a:ext cx="53706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Preliminary Grounding Design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Physical Drawing Plans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Plan View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Elevation Views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Update Grounding Design based on Plan View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Include major equipment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Lightning Protection Study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Physical Lightning Protection Plan Drawing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Programs used</a:t>
            </a:r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CDEGS-</a:t>
            </a:r>
            <a:r>
              <a:rPr lang="en"/>
              <a:t> 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200" b="1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urrent </a:t>
            </a:r>
            <a:r>
              <a:rPr lang="en" sz="1200" b="1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istribution, </a:t>
            </a:r>
            <a:r>
              <a:rPr lang="en" sz="1200" b="1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lectromagnetic Interference, </a:t>
            </a:r>
            <a:r>
              <a:rPr lang="en" sz="1200" b="1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rounding and </a:t>
            </a:r>
            <a:r>
              <a:rPr lang="en" sz="1200" b="1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oil Structure Analysis)- Grounding (earthing) and electromagnetic analysis software package; used in ground grid design process.</a:t>
            </a:r>
            <a:endParaRPr sz="1200">
              <a:solidFill>
                <a:srgbClr val="000000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AutoCAD- </a:t>
            </a:r>
            <a:r>
              <a:rPr lang="en" sz="1200">
                <a:solidFill>
                  <a:srgbClr val="000000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Computer-Aided design and drafting software; used in the creation of physical drawings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000000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131100" y="110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(Grounding System Design)</a:t>
            </a:r>
            <a:endParaRPr/>
          </a:p>
        </p:txBody>
      </p:sp>
      <p:sp>
        <p:nvSpPr>
          <p:cNvPr id="264" name="Google Shape;264;p29"/>
          <p:cNvSpPr txBox="1"/>
          <p:nvPr/>
        </p:nvSpPr>
        <p:spPr>
          <a:xfrm>
            <a:off x="486775" y="762600"/>
            <a:ext cx="46731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225" y="762600"/>
            <a:ext cx="3318925" cy="39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pic>
        <p:nvPicPr>
          <p:cNvPr id="272" name="Google Shape;272;p30"/>
          <p:cNvPicPr preferRelativeResize="0"/>
          <p:nvPr/>
        </p:nvPicPr>
        <p:blipFill rotWithShape="1">
          <a:blip r:embed="rId3">
            <a:alphaModFix/>
          </a:blip>
          <a:srcRect t="10738" r="8441"/>
          <a:stretch/>
        </p:blipFill>
        <p:spPr>
          <a:xfrm>
            <a:off x="2006525" y="1497600"/>
            <a:ext cx="5344175" cy="28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title"/>
          </p:nvPr>
        </p:nvSpPr>
        <p:spPr>
          <a:xfrm>
            <a:off x="400200" y="2094450"/>
            <a:ext cx="34596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Continued</a:t>
            </a:r>
            <a:endParaRPr/>
          </a:p>
        </p:txBody>
      </p:sp>
      <p:pic>
        <p:nvPicPr>
          <p:cNvPr id="278" name="Google Shape;278;p31"/>
          <p:cNvPicPr preferRelativeResize="0"/>
          <p:nvPr/>
        </p:nvPicPr>
        <p:blipFill rotWithShape="1">
          <a:blip r:embed="rId3">
            <a:alphaModFix/>
          </a:blip>
          <a:srcRect r="8181"/>
          <a:stretch/>
        </p:blipFill>
        <p:spPr>
          <a:xfrm>
            <a:off x="3965500" y="312350"/>
            <a:ext cx="4786075" cy="23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1"/>
          <p:cNvPicPr preferRelativeResize="0"/>
          <p:nvPr/>
        </p:nvPicPr>
        <p:blipFill rotWithShape="1">
          <a:blip r:embed="rId4">
            <a:alphaModFix/>
          </a:blip>
          <a:srcRect t="7864" r="9165" b="6284"/>
          <a:stretch/>
        </p:blipFill>
        <p:spPr>
          <a:xfrm>
            <a:off x="4152887" y="2709875"/>
            <a:ext cx="4411299" cy="207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Overview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Engineer-architect-contractor consulting firm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Headquartered in Kansas City, Missouri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413" y="2795725"/>
            <a:ext cx="3934926" cy="20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819150" y="2839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(Lightning Protection)</a:t>
            </a:r>
            <a:endParaRPr/>
          </a:p>
        </p:txBody>
      </p:sp>
      <p:pic>
        <p:nvPicPr>
          <p:cNvPr id="285" name="Google Shape;2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50" y="1005991"/>
            <a:ext cx="4384775" cy="387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 rotWithShape="1">
          <a:blip r:embed="rId4">
            <a:alphaModFix/>
          </a:blip>
          <a:srcRect t="8416" b="5175"/>
          <a:stretch/>
        </p:blipFill>
        <p:spPr>
          <a:xfrm>
            <a:off x="4611425" y="837550"/>
            <a:ext cx="4084600" cy="38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>
            <a:spLocks noGrp="1"/>
          </p:cNvSpPr>
          <p:nvPr>
            <p:ph type="title"/>
          </p:nvPr>
        </p:nvSpPr>
        <p:spPr>
          <a:xfrm>
            <a:off x="819150" y="284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(Lightning Protection)</a:t>
            </a:r>
            <a:endParaRPr/>
          </a:p>
        </p:txBody>
      </p:sp>
      <p:pic>
        <p:nvPicPr>
          <p:cNvPr id="292" name="Google Shape;292;p33"/>
          <p:cNvPicPr preferRelativeResize="0"/>
          <p:nvPr/>
        </p:nvPicPr>
        <p:blipFill rotWithShape="1">
          <a:blip r:embed="rId3">
            <a:alphaModFix/>
          </a:blip>
          <a:srcRect l="6124" t="9495" r="5112" b="6766"/>
          <a:stretch/>
        </p:blipFill>
        <p:spPr>
          <a:xfrm>
            <a:off x="5011350" y="817850"/>
            <a:ext cx="3931525" cy="40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100" y="817850"/>
            <a:ext cx="4795250" cy="29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4611" y="3399450"/>
            <a:ext cx="1838225" cy="15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>
            <a:spLocks noGrp="1"/>
          </p:cNvSpPr>
          <p:nvPr>
            <p:ph type="title"/>
          </p:nvPr>
        </p:nvSpPr>
        <p:spPr>
          <a:xfrm>
            <a:off x="153825" y="110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(Physical Design)</a:t>
            </a:r>
            <a:endParaRPr/>
          </a:p>
        </p:txBody>
      </p:sp>
      <p:pic>
        <p:nvPicPr>
          <p:cNvPr id="300" name="Google Shape;3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600" y="710338"/>
            <a:ext cx="3694125" cy="41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750" y="1877019"/>
            <a:ext cx="4571998" cy="17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>
            <a:spLocks noGrp="1"/>
          </p:cNvSpPr>
          <p:nvPr>
            <p:ph type="title"/>
          </p:nvPr>
        </p:nvSpPr>
        <p:spPr>
          <a:xfrm>
            <a:off x="311700" y="86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(Elevation A-A)</a:t>
            </a:r>
            <a:endParaRPr/>
          </a:p>
        </p:txBody>
      </p:sp>
      <p:pic>
        <p:nvPicPr>
          <p:cNvPr id="307" name="Google Shape;3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2466250"/>
            <a:ext cx="59436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039958" y="-983825"/>
            <a:ext cx="11360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>
            <a:spLocks noGrp="1"/>
          </p:cNvSpPr>
          <p:nvPr>
            <p:ph type="title"/>
          </p:nvPr>
        </p:nvSpPr>
        <p:spPr>
          <a:xfrm>
            <a:off x="311700" y="86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(Elevation B-B)</a:t>
            </a:r>
            <a:endParaRPr/>
          </a:p>
        </p:txBody>
      </p:sp>
      <p:pic>
        <p:nvPicPr>
          <p:cNvPr id="314" name="Google Shape;3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125" y="2422102"/>
            <a:ext cx="6921750" cy="20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825" y="1083400"/>
            <a:ext cx="7722351" cy="10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Status</a:t>
            </a:r>
            <a:endParaRPr/>
          </a:p>
        </p:txBody>
      </p:sp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Submitted deliverables to client on November 30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Physical Design Package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Grounding Design Package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Lightning Protection Design Package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for next semester</a:t>
            </a:r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AC/DC Studies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Battery Sizing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Relaying and Controls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Protection schematics and wiring diagrams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Communications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Fiber communications between substations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831650"/>
            <a:ext cx="5241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General problem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High voltage distribution is unsafe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Unable to transmit power long distances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Our solution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Design 138/69 kV greenfield substation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Regulate voltage levels in/out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Ring bus configuration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300" y="1126900"/>
            <a:ext cx="29376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/>
        </p:nvSpPr>
        <p:spPr>
          <a:xfrm>
            <a:off x="5303925" y="3574900"/>
            <a:ext cx="3272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http://gannettfleming.com/Projects/2015/10/19/11/29/mill-electrical-substation-upgrade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Sketch</a:t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3606875" y="2367625"/>
            <a:ext cx="1260900" cy="98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1814950" y="2529025"/>
            <a:ext cx="847800" cy="663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5912375" y="1469750"/>
            <a:ext cx="847800" cy="663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5912375" y="2529025"/>
            <a:ext cx="847800" cy="663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5912375" y="3588300"/>
            <a:ext cx="847800" cy="663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155;p16"/>
          <p:cNvCxnSpPr>
            <a:stCxn id="151" idx="3"/>
            <a:endCxn id="150" idx="1"/>
          </p:cNvCxnSpPr>
          <p:nvPr/>
        </p:nvCxnSpPr>
        <p:spPr>
          <a:xfrm>
            <a:off x="2662750" y="2860675"/>
            <a:ext cx="94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16"/>
          <p:cNvCxnSpPr>
            <a:stCxn id="150" idx="3"/>
            <a:endCxn id="153" idx="1"/>
          </p:cNvCxnSpPr>
          <p:nvPr/>
        </p:nvCxnSpPr>
        <p:spPr>
          <a:xfrm>
            <a:off x="4867775" y="2860675"/>
            <a:ext cx="104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16"/>
          <p:cNvCxnSpPr>
            <a:stCxn id="152" idx="2"/>
            <a:endCxn id="153" idx="0"/>
          </p:cNvCxnSpPr>
          <p:nvPr/>
        </p:nvCxnSpPr>
        <p:spPr>
          <a:xfrm>
            <a:off x="6336275" y="2133050"/>
            <a:ext cx="0" cy="39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6"/>
          <p:cNvCxnSpPr>
            <a:stCxn id="153" idx="2"/>
            <a:endCxn id="154" idx="0"/>
          </p:cNvCxnSpPr>
          <p:nvPr/>
        </p:nvCxnSpPr>
        <p:spPr>
          <a:xfrm>
            <a:off x="6336275" y="3192325"/>
            <a:ext cx="0" cy="39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16"/>
          <p:cNvSpPr txBox="1"/>
          <p:nvPr/>
        </p:nvSpPr>
        <p:spPr>
          <a:xfrm>
            <a:off x="3539975" y="1652850"/>
            <a:ext cx="139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138/69 kV XFMR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1766800" y="1829550"/>
            <a:ext cx="9441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69 kV Breaker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6960150" y="2607025"/>
            <a:ext cx="12609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138 kV Breakers</a:t>
            </a:r>
            <a:endParaRPr/>
          </a:p>
        </p:txBody>
      </p:sp>
      <p:cxnSp>
        <p:nvCxnSpPr>
          <p:cNvPr id="162" name="Google Shape;162;p16"/>
          <p:cNvCxnSpPr>
            <a:stCxn id="151" idx="1"/>
          </p:cNvCxnSpPr>
          <p:nvPr/>
        </p:nvCxnSpPr>
        <p:spPr>
          <a:xfrm rot="10800000">
            <a:off x="859450" y="2860675"/>
            <a:ext cx="955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" name="Google Shape;163;p16"/>
          <p:cNvSpPr txBox="1"/>
          <p:nvPr/>
        </p:nvSpPr>
        <p:spPr>
          <a:xfrm>
            <a:off x="403625" y="2212025"/>
            <a:ext cx="12609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to Des Moines</a:t>
            </a:r>
            <a:endParaRPr/>
          </a:p>
        </p:txBody>
      </p:sp>
      <p:cxnSp>
        <p:nvCxnSpPr>
          <p:cNvPr id="164" name="Google Shape;164;p16"/>
          <p:cNvCxnSpPr>
            <a:stCxn id="152" idx="3"/>
          </p:cNvCxnSpPr>
          <p:nvPr/>
        </p:nvCxnSpPr>
        <p:spPr>
          <a:xfrm>
            <a:off x="6760175" y="1801400"/>
            <a:ext cx="918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" name="Google Shape;165;p16"/>
          <p:cNvSpPr txBox="1"/>
          <p:nvPr/>
        </p:nvSpPr>
        <p:spPr>
          <a:xfrm>
            <a:off x="6893250" y="1256850"/>
            <a:ext cx="13947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to Cedar Falls</a:t>
            </a:r>
            <a:endParaRPr/>
          </a:p>
        </p:txBody>
      </p:sp>
      <p:cxnSp>
        <p:nvCxnSpPr>
          <p:cNvPr id="166" name="Google Shape;166;p16"/>
          <p:cNvCxnSpPr/>
          <p:nvPr/>
        </p:nvCxnSpPr>
        <p:spPr>
          <a:xfrm rot="10800000">
            <a:off x="6815300" y="2155800"/>
            <a:ext cx="446100" cy="36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16"/>
          <p:cNvCxnSpPr/>
          <p:nvPr/>
        </p:nvCxnSpPr>
        <p:spPr>
          <a:xfrm flipH="1">
            <a:off x="6867950" y="3131475"/>
            <a:ext cx="446400" cy="46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" name="Google Shape;168;p16"/>
          <p:cNvCxnSpPr>
            <a:stCxn id="161" idx="1"/>
            <a:endCxn id="153" idx="3"/>
          </p:cNvCxnSpPr>
          <p:nvPr/>
        </p:nvCxnSpPr>
        <p:spPr>
          <a:xfrm rot="10800000">
            <a:off x="6760050" y="2860675"/>
            <a:ext cx="200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9" name="Google Shape;1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023" y="2338375"/>
            <a:ext cx="1044600" cy="10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 rotWithShape="1">
          <a:blip r:embed="rId4">
            <a:alphaModFix/>
          </a:blip>
          <a:srcRect t="33778" r="81989" b="53325"/>
          <a:stretch/>
        </p:blipFill>
        <p:spPr>
          <a:xfrm rot="5400000">
            <a:off x="1925700" y="2500300"/>
            <a:ext cx="626301" cy="6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 rotWithShape="1">
          <a:blip r:embed="rId4">
            <a:alphaModFix/>
          </a:blip>
          <a:srcRect t="33778" r="81989" b="53325"/>
          <a:stretch/>
        </p:blipFill>
        <p:spPr>
          <a:xfrm rot="5400000">
            <a:off x="5989800" y="1404625"/>
            <a:ext cx="626301" cy="6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4">
            <a:alphaModFix/>
          </a:blip>
          <a:srcRect t="33778" r="81989" b="53325"/>
          <a:stretch/>
        </p:blipFill>
        <p:spPr>
          <a:xfrm rot="5400000">
            <a:off x="5989800" y="2498963"/>
            <a:ext cx="626301" cy="6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 rotWithShape="1">
          <a:blip r:embed="rId4">
            <a:alphaModFix/>
          </a:blip>
          <a:srcRect t="33778" r="81989" b="53325"/>
          <a:stretch/>
        </p:blipFill>
        <p:spPr>
          <a:xfrm rot="5400000">
            <a:off x="6023125" y="3569800"/>
            <a:ext cx="626301" cy="6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Block Diagram</a:t>
            </a:r>
            <a:br>
              <a:rPr lang="en"/>
            </a:br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Studies pt. 1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Physical Design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Studies pt. 2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P&amp;C</a:t>
            </a:r>
            <a:endParaRPr/>
          </a:p>
        </p:txBody>
      </p:sp>
      <p:pic>
        <p:nvPicPr>
          <p:cNvPr id="180" name="Google Shape;1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578" y="746838"/>
            <a:ext cx="3634831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Operating Environment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Built to last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Withstand regional weather extremes</a:t>
            </a:r>
            <a:endParaRPr/>
          </a:p>
        </p:txBody>
      </p:sp>
      <p:pic>
        <p:nvPicPr>
          <p:cNvPr id="187" name="Google Shape;1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225" y="2321875"/>
            <a:ext cx="3539399" cy="19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Technical/Other Constraints/Considerations</a:t>
            </a:r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Three 138 kV Circuit Breakers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69 kV Circuit Breaker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138/69 kV Transformer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Ring Bus Configuration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Future “Breaker-and-a-half” Scheme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transmission lines entering/exiting substation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Grounding System withstand 21 kA Fault Current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Site Size of 400’ x 400’</a:t>
            </a:r>
            <a:endParaRPr/>
          </a:p>
        </p:txBody>
      </p:sp>
      <p:pic>
        <p:nvPicPr>
          <p:cNvPr id="194" name="Google Shape;1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125" y="1897750"/>
            <a:ext cx="3690075" cy="25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 txBox="1"/>
          <p:nvPr/>
        </p:nvSpPr>
        <p:spPr>
          <a:xfrm>
            <a:off x="5082900" y="4393275"/>
            <a:ext cx="36900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http://eblogbd.com/detils-air-insulated-substations-bus-switching-configurations/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Site Design &amp; Substation Layout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Bus &amp; Insulator Sizing Design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Ground Grid &amp; Lightning Protection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Raceway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Control Building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125VDC Station Battery Design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Relaying &amp; Controls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Communications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311700" y="938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Upward trend in energy consumption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New technology for protection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Infrastructure attacks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Reducing blackouts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Substations are becoming outdated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Need for system upgrade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483200" y="2373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Survey</a:t>
            </a:r>
            <a:endParaRPr/>
          </a:p>
        </p:txBody>
      </p:sp>
      <p:pic>
        <p:nvPicPr>
          <p:cNvPr id="208" name="Google Shape;2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00" y="2521973"/>
            <a:ext cx="2895600" cy="217168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/>
          <p:nvPr/>
        </p:nvSpPr>
        <p:spPr>
          <a:xfrm>
            <a:off x="3623850" y="3424975"/>
            <a:ext cx="2895600" cy="36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0600" y="2521975"/>
            <a:ext cx="21717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2625" y="1075001"/>
            <a:ext cx="2078049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On-screen Show (16:9)</PresentationFormat>
  <Paragraphs>131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Open Sans</vt:lpstr>
      <vt:lpstr>Nunito</vt:lpstr>
      <vt:lpstr>Roboto</vt:lpstr>
      <vt:lpstr>Shift</vt:lpstr>
      <vt:lpstr>sdmay19-17: Burns and McDonnell Substation Design</vt:lpstr>
      <vt:lpstr>Client Overview</vt:lpstr>
      <vt:lpstr>Problem Statement</vt:lpstr>
      <vt:lpstr>Conceptual Sketch</vt:lpstr>
      <vt:lpstr>System Block Diagram </vt:lpstr>
      <vt:lpstr>Operating Environment</vt:lpstr>
      <vt:lpstr>Technical/Other Constraints/Considerations</vt:lpstr>
      <vt:lpstr>Functional Requirements</vt:lpstr>
      <vt:lpstr>Market Survey</vt:lpstr>
      <vt:lpstr>Potential Risks and Mitigation</vt:lpstr>
      <vt:lpstr>Resource Estimate</vt:lpstr>
      <vt:lpstr>Schedule: Semester 1</vt:lpstr>
      <vt:lpstr>Schedule: Semester 2</vt:lpstr>
      <vt:lpstr>User Interface Description</vt:lpstr>
      <vt:lpstr>Functional Decomposition</vt:lpstr>
      <vt:lpstr>Software Programs used</vt:lpstr>
      <vt:lpstr>Detailed Design (Grounding System Design)</vt:lpstr>
      <vt:lpstr>Testing</vt:lpstr>
      <vt:lpstr>Testing Continued</vt:lpstr>
      <vt:lpstr>Detailed Design (Lightning Protection)</vt:lpstr>
      <vt:lpstr>Detailed Design (Lightning Protection)</vt:lpstr>
      <vt:lpstr>Detailed Design (Physical Design)</vt:lpstr>
      <vt:lpstr>Detailed Design (Elevation A-A)</vt:lpstr>
      <vt:lpstr>Detailed Design (Elevation B-B)</vt:lpstr>
      <vt:lpstr>Project Status</vt:lpstr>
      <vt:lpstr>Plan for next semester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sdmay19-17: Burns and McDonnell Substation Design</dc:title>
  <dc:creator>Riley O'Donnell</dc:creator>
  <cp:lastModifiedBy>O'Donnell, Riley K</cp:lastModifiedBy>
  <cp:revision>1</cp:revision>
  <dcterms:modified xsi:type="dcterms:W3CDTF">2018-12-03T15:51:55Z</dcterms:modified>
</cp:coreProperties>
</file>